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metadata/core-properties" Target="docProps/core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3" r:id="rId3"/>
    <p:sldMasterId id="2147483655" r:id="rId4"/>
  </p:sldMasterIdLst>
  <p:notesMasterIdLst>
    <p:notesMasterId r:id="rId205"/>
  </p:notesMasterIdLst>
  <p:sldIdLst>
    <p:sldId id="256" r:id="rId5"/>
    <p:sldId id="355" r:id="rId6"/>
    <p:sldId id="356" r:id="rId7"/>
    <p:sldId id="357" r:id="rId8"/>
    <p:sldId id="358" r:id="rId9"/>
    <p:sldId id="360" r:id="rId10"/>
    <p:sldId id="361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258" r:id="rId35"/>
    <p:sldId id="445" r:id="rId36"/>
    <p:sldId id="257" r:id="rId37"/>
    <p:sldId id="261" r:id="rId38"/>
    <p:sldId id="262" r:id="rId39"/>
    <p:sldId id="263" r:id="rId40"/>
    <p:sldId id="264" r:id="rId41"/>
    <p:sldId id="265" r:id="rId42"/>
    <p:sldId id="266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446" r:id="rId55"/>
    <p:sldId id="268" r:id="rId56"/>
    <p:sldId id="280" r:id="rId57"/>
    <p:sldId id="281" r:id="rId58"/>
    <p:sldId id="282" r:id="rId59"/>
    <p:sldId id="283" r:id="rId60"/>
    <p:sldId id="284" r:id="rId61"/>
    <p:sldId id="285" r:id="rId62"/>
    <p:sldId id="286" r:id="rId63"/>
    <p:sldId id="287" r:id="rId64"/>
    <p:sldId id="288" r:id="rId65"/>
    <p:sldId id="289" r:id="rId66"/>
    <p:sldId id="290" r:id="rId67"/>
    <p:sldId id="291" r:id="rId68"/>
    <p:sldId id="292" r:id="rId69"/>
    <p:sldId id="293" r:id="rId70"/>
    <p:sldId id="294" r:id="rId71"/>
    <p:sldId id="295" r:id="rId72"/>
    <p:sldId id="296" r:id="rId73"/>
    <p:sldId id="297" r:id="rId74"/>
    <p:sldId id="298" r:id="rId75"/>
    <p:sldId id="299" r:id="rId76"/>
    <p:sldId id="300" r:id="rId77"/>
    <p:sldId id="301" r:id="rId78"/>
    <p:sldId id="302" r:id="rId79"/>
    <p:sldId id="303" r:id="rId80"/>
    <p:sldId id="304" r:id="rId81"/>
    <p:sldId id="305" r:id="rId82"/>
    <p:sldId id="451" r:id="rId83"/>
    <p:sldId id="306" r:id="rId84"/>
    <p:sldId id="307" r:id="rId85"/>
    <p:sldId id="308" r:id="rId86"/>
    <p:sldId id="309" r:id="rId87"/>
    <p:sldId id="310" r:id="rId88"/>
    <p:sldId id="311" r:id="rId89"/>
    <p:sldId id="312" r:id="rId90"/>
    <p:sldId id="313" r:id="rId91"/>
    <p:sldId id="314" r:id="rId92"/>
    <p:sldId id="315" r:id="rId93"/>
    <p:sldId id="316" r:id="rId94"/>
    <p:sldId id="317" r:id="rId95"/>
    <p:sldId id="318" r:id="rId96"/>
    <p:sldId id="319" r:id="rId97"/>
    <p:sldId id="320" r:id="rId98"/>
    <p:sldId id="321" r:id="rId99"/>
    <p:sldId id="322" r:id="rId100"/>
    <p:sldId id="323" r:id="rId101"/>
    <p:sldId id="324" r:id="rId102"/>
    <p:sldId id="325" r:id="rId103"/>
    <p:sldId id="326" r:id="rId104"/>
    <p:sldId id="327" r:id="rId105"/>
    <p:sldId id="328" r:id="rId106"/>
    <p:sldId id="452" r:id="rId107"/>
    <p:sldId id="329" r:id="rId108"/>
    <p:sldId id="330" r:id="rId109"/>
    <p:sldId id="331" r:id="rId110"/>
    <p:sldId id="332" r:id="rId111"/>
    <p:sldId id="333" r:id="rId112"/>
    <p:sldId id="334" r:id="rId113"/>
    <p:sldId id="335" r:id="rId114"/>
    <p:sldId id="336" r:id="rId115"/>
    <p:sldId id="337" r:id="rId116"/>
    <p:sldId id="338" r:id="rId117"/>
    <p:sldId id="339" r:id="rId118"/>
    <p:sldId id="340" r:id="rId119"/>
    <p:sldId id="341" r:id="rId120"/>
    <p:sldId id="459" r:id="rId121"/>
    <p:sldId id="343" r:id="rId122"/>
    <p:sldId id="460" r:id="rId123"/>
    <p:sldId id="345" r:id="rId124"/>
    <p:sldId id="346" r:id="rId125"/>
    <p:sldId id="347" r:id="rId126"/>
    <p:sldId id="348" r:id="rId127"/>
    <p:sldId id="349" r:id="rId128"/>
    <p:sldId id="350" r:id="rId129"/>
    <p:sldId id="351" r:id="rId130"/>
    <p:sldId id="352" r:id="rId131"/>
    <p:sldId id="353" r:id="rId132"/>
    <p:sldId id="354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7" r:id="rId193"/>
    <p:sldId id="448" r:id="rId194"/>
    <p:sldId id="449" r:id="rId195"/>
    <p:sldId id="450" r:id="rId196"/>
    <p:sldId id="453" r:id="rId197"/>
    <p:sldId id="454" r:id="rId198"/>
    <p:sldId id="455" r:id="rId199"/>
    <p:sldId id="456" r:id="rId200"/>
    <p:sldId id="457" r:id="rId201"/>
    <p:sldId id="458" r:id="rId202"/>
    <p:sldId id="462" r:id="rId203"/>
    <p:sldId id="461" r:id="rId204"/>
  </p:sldIdLst>
  <p:sldSz cx="10691813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50" autoAdjust="0"/>
  </p:normalViewPr>
  <p:slideViewPr>
    <p:cSldViewPr snapToGrid="0">
      <p:cViewPr varScale="1">
        <p:scale>
          <a:sx n="51" d="100"/>
          <a:sy n="51" d="100"/>
        </p:scale>
        <p:origin x="14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viewProps" Target="view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tableStyles" Target="tableStyles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67088B-0712-4EC7-AD8F-C115D11FD88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89717F8C-8E3C-45D9-B6B5-753A1B3AAFA9}">
      <dgm:prSet phldrT="[Text]"/>
      <dgm:spPr/>
      <dgm:t>
        <a:bodyPr/>
        <a:lstStyle/>
        <a:p>
          <a:r>
            <a:rPr lang="en-US" dirty="0"/>
            <a:t>Crawl</a:t>
          </a:r>
        </a:p>
      </dgm:t>
    </dgm:pt>
    <dgm:pt modelId="{E7DD0304-4790-4E52-B805-6FB97DBAE23F}" type="parTrans" cxnId="{5B4A268A-AE32-4FD2-BE1E-FDF130FBCCF8}">
      <dgm:prSet/>
      <dgm:spPr/>
      <dgm:t>
        <a:bodyPr/>
        <a:lstStyle/>
        <a:p>
          <a:endParaRPr lang="en-US"/>
        </a:p>
      </dgm:t>
    </dgm:pt>
    <dgm:pt modelId="{21B258A8-0897-4299-8FEF-FCC7C0EF468D}" type="sibTrans" cxnId="{5B4A268A-AE32-4FD2-BE1E-FDF130FBCCF8}">
      <dgm:prSet/>
      <dgm:spPr/>
      <dgm:t>
        <a:bodyPr/>
        <a:lstStyle/>
        <a:p>
          <a:endParaRPr lang="en-US"/>
        </a:p>
      </dgm:t>
    </dgm:pt>
    <dgm:pt modelId="{2F67D28F-DD8D-4A75-AD37-2C0AD3953C5E}">
      <dgm:prSet phldrT="[Text]"/>
      <dgm:spPr/>
      <dgm:t>
        <a:bodyPr/>
        <a:lstStyle/>
        <a:p>
          <a:r>
            <a:rPr lang="en-US" dirty="0"/>
            <a:t>Walk</a:t>
          </a:r>
        </a:p>
      </dgm:t>
    </dgm:pt>
    <dgm:pt modelId="{77F73554-3AE5-4E19-A225-BF76D1887DD4}" type="parTrans" cxnId="{453A9E00-FF3B-4FCD-A297-06AE948575F5}">
      <dgm:prSet/>
      <dgm:spPr/>
      <dgm:t>
        <a:bodyPr/>
        <a:lstStyle/>
        <a:p>
          <a:endParaRPr lang="en-US"/>
        </a:p>
      </dgm:t>
    </dgm:pt>
    <dgm:pt modelId="{37500C21-2E4C-4A79-94D0-A09DD8B06447}" type="sibTrans" cxnId="{453A9E00-FF3B-4FCD-A297-06AE948575F5}">
      <dgm:prSet/>
      <dgm:spPr/>
      <dgm:t>
        <a:bodyPr/>
        <a:lstStyle/>
        <a:p>
          <a:endParaRPr lang="en-US"/>
        </a:p>
      </dgm:t>
    </dgm:pt>
    <dgm:pt modelId="{F214FF50-53A4-49A8-961D-A3BABECE3104}">
      <dgm:prSet phldrT="[Text]"/>
      <dgm:spPr/>
      <dgm:t>
        <a:bodyPr/>
        <a:lstStyle/>
        <a:p>
          <a:r>
            <a:rPr lang="en-US" dirty="0"/>
            <a:t>Run</a:t>
          </a:r>
        </a:p>
      </dgm:t>
    </dgm:pt>
    <dgm:pt modelId="{A1F6B532-B18C-4989-B623-E3CF20D5B1F9}" type="parTrans" cxnId="{2B3A7C5B-A354-4E04-A377-521F1EE267D5}">
      <dgm:prSet/>
      <dgm:spPr/>
      <dgm:t>
        <a:bodyPr/>
        <a:lstStyle/>
        <a:p>
          <a:endParaRPr lang="en-US"/>
        </a:p>
      </dgm:t>
    </dgm:pt>
    <dgm:pt modelId="{FA83BCE8-CE59-4B94-9DEF-1046E1414617}" type="sibTrans" cxnId="{2B3A7C5B-A354-4E04-A377-521F1EE267D5}">
      <dgm:prSet/>
      <dgm:spPr/>
      <dgm:t>
        <a:bodyPr/>
        <a:lstStyle/>
        <a:p>
          <a:endParaRPr lang="en-US"/>
        </a:p>
      </dgm:t>
    </dgm:pt>
    <dgm:pt modelId="{BE5FE7F9-93DD-4DB0-BBA7-007B69A36B91}">
      <dgm:prSet phldrT="[Text]"/>
      <dgm:spPr/>
      <dgm:t>
        <a:bodyPr/>
        <a:lstStyle/>
        <a:p>
          <a:r>
            <a:rPr lang="en-US" dirty="0"/>
            <a:t>Fly</a:t>
          </a:r>
        </a:p>
      </dgm:t>
    </dgm:pt>
    <dgm:pt modelId="{315D0264-6E7A-4D8B-8CAB-D3D6EFA84BEA}" type="parTrans" cxnId="{EFAEB5FA-9D8F-4E76-A095-39BF0B9C7C37}">
      <dgm:prSet/>
      <dgm:spPr/>
      <dgm:t>
        <a:bodyPr/>
        <a:lstStyle/>
        <a:p>
          <a:endParaRPr lang="en-US"/>
        </a:p>
      </dgm:t>
    </dgm:pt>
    <dgm:pt modelId="{E4884535-39FC-4937-9BC6-B8CE6B30E270}" type="sibTrans" cxnId="{EFAEB5FA-9D8F-4E76-A095-39BF0B9C7C37}">
      <dgm:prSet/>
      <dgm:spPr/>
      <dgm:t>
        <a:bodyPr/>
        <a:lstStyle/>
        <a:p>
          <a:endParaRPr lang="en-US"/>
        </a:p>
      </dgm:t>
    </dgm:pt>
    <dgm:pt modelId="{A8D8DEFC-0F58-4508-AAA2-1768D14D3D57}" type="pres">
      <dgm:prSet presAssocID="{3167088B-0712-4EC7-AD8F-C115D11FD887}" presName="Name0" presStyleCnt="0">
        <dgm:presLayoutVars>
          <dgm:dir/>
          <dgm:animLvl val="lvl"/>
          <dgm:resizeHandles val="exact"/>
        </dgm:presLayoutVars>
      </dgm:prSet>
      <dgm:spPr/>
    </dgm:pt>
    <dgm:pt modelId="{FD4388B3-2605-4080-9AB3-7171E57B668A}" type="pres">
      <dgm:prSet presAssocID="{89717F8C-8E3C-45D9-B6B5-753A1B3AAFA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1732504-A79D-4985-9035-1772B92343CE}" type="pres">
      <dgm:prSet presAssocID="{21B258A8-0897-4299-8FEF-FCC7C0EF468D}" presName="parTxOnlySpace" presStyleCnt="0"/>
      <dgm:spPr/>
    </dgm:pt>
    <dgm:pt modelId="{2450A6D3-8060-4B1A-A3B1-E7891149CD72}" type="pres">
      <dgm:prSet presAssocID="{2F67D28F-DD8D-4A75-AD37-2C0AD3953C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73B6F2C-4572-487B-9390-280BE40D22D5}" type="pres">
      <dgm:prSet presAssocID="{37500C21-2E4C-4A79-94D0-A09DD8B06447}" presName="parTxOnlySpace" presStyleCnt="0"/>
      <dgm:spPr/>
    </dgm:pt>
    <dgm:pt modelId="{01703AC7-3238-4A1F-89E6-698EB50F3D30}" type="pres">
      <dgm:prSet presAssocID="{F214FF50-53A4-49A8-961D-A3BABECE310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D78E197-3B2A-4098-935D-238815E552AF}" type="pres">
      <dgm:prSet presAssocID="{FA83BCE8-CE59-4B94-9DEF-1046E1414617}" presName="parTxOnlySpace" presStyleCnt="0"/>
      <dgm:spPr/>
    </dgm:pt>
    <dgm:pt modelId="{00B2C561-0AA2-4DA8-A998-9BC2B0E3838B}" type="pres">
      <dgm:prSet presAssocID="{BE5FE7F9-93DD-4DB0-BBA7-007B69A36B9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53A9E00-FF3B-4FCD-A297-06AE948575F5}" srcId="{3167088B-0712-4EC7-AD8F-C115D11FD887}" destId="{2F67D28F-DD8D-4A75-AD37-2C0AD3953C5E}" srcOrd="1" destOrd="0" parTransId="{77F73554-3AE5-4E19-A225-BF76D1887DD4}" sibTransId="{37500C21-2E4C-4A79-94D0-A09DD8B06447}"/>
    <dgm:cxn modelId="{9E576D21-870C-4EC9-8B55-61D4BA422B5E}" type="presOf" srcId="{F214FF50-53A4-49A8-961D-A3BABECE3104}" destId="{01703AC7-3238-4A1F-89E6-698EB50F3D30}" srcOrd="0" destOrd="0" presId="urn:microsoft.com/office/officeart/2005/8/layout/chevron1"/>
    <dgm:cxn modelId="{1CC95436-59B6-409C-9AC2-0048F75768A4}" type="presOf" srcId="{3167088B-0712-4EC7-AD8F-C115D11FD887}" destId="{A8D8DEFC-0F58-4508-AAA2-1768D14D3D57}" srcOrd="0" destOrd="0" presId="urn:microsoft.com/office/officeart/2005/8/layout/chevron1"/>
    <dgm:cxn modelId="{2B3A7C5B-A354-4E04-A377-521F1EE267D5}" srcId="{3167088B-0712-4EC7-AD8F-C115D11FD887}" destId="{F214FF50-53A4-49A8-961D-A3BABECE3104}" srcOrd="2" destOrd="0" parTransId="{A1F6B532-B18C-4989-B623-E3CF20D5B1F9}" sibTransId="{FA83BCE8-CE59-4B94-9DEF-1046E1414617}"/>
    <dgm:cxn modelId="{5B4A268A-AE32-4FD2-BE1E-FDF130FBCCF8}" srcId="{3167088B-0712-4EC7-AD8F-C115D11FD887}" destId="{89717F8C-8E3C-45D9-B6B5-753A1B3AAFA9}" srcOrd="0" destOrd="0" parTransId="{E7DD0304-4790-4E52-B805-6FB97DBAE23F}" sibTransId="{21B258A8-0897-4299-8FEF-FCC7C0EF468D}"/>
    <dgm:cxn modelId="{1958A3BB-3E59-4FD9-854C-90038BEEC9C5}" type="presOf" srcId="{2F67D28F-DD8D-4A75-AD37-2C0AD3953C5E}" destId="{2450A6D3-8060-4B1A-A3B1-E7891149CD72}" srcOrd="0" destOrd="0" presId="urn:microsoft.com/office/officeart/2005/8/layout/chevron1"/>
    <dgm:cxn modelId="{7A685BC4-E63D-4F55-8E9F-3AED22640A25}" type="presOf" srcId="{BE5FE7F9-93DD-4DB0-BBA7-007B69A36B91}" destId="{00B2C561-0AA2-4DA8-A998-9BC2B0E3838B}" srcOrd="0" destOrd="0" presId="urn:microsoft.com/office/officeart/2005/8/layout/chevron1"/>
    <dgm:cxn modelId="{72BC0EE5-6C84-4C17-AA1E-1041CA4E503B}" type="presOf" srcId="{89717F8C-8E3C-45D9-B6B5-753A1B3AAFA9}" destId="{FD4388B3-2605-4080-9AB3-7171E57B668A}" srcOrd="0" destOrd="0" presId="urn:microsoft.com/office/officeart/2005/8/layout/chevron1"/>
    <dgm:cxn modelId="{EFAEB5FA-9D8F-4E76-A095-39BF0B9C7C37}" srcId="{3167088B-0712-4EC7-AD8F-C115D11FD887}" destId="{BE5FE7F9-93DD-4DB0-BBA7-007B69A36B91}" srcOrd="3" destOrd="0" parTransId="{315D0264-6E7A-4D8B-8CAB-D3D6EFA84BEA}" sibTransId="{E4884535-39FC-4937-9BC6-B8CE6B30E270}"/>
    <dgm:cxn modelId="{C4C2AB53-3E6C-4CD5-B8D9-00985F88958C}" type="presParOf" srcId="{A8D8DEFC-0F58-4508-AAA2-1768D14D3D57}" destId="{FD4388B3-2605-4080-9AB3-7171E57B668A}" srcOrd="0" destOrd="0" presId="urn:microsoft.com/office/officeart/2005/8/layout/chevron1"/>
    <dgm:cxn modelId="{9B9173F2-57CD-46D9-9D5E-CB7D58B9CE75}" type="presParOf" srcId="{A8D8DEFC-0F58-4508-AAA2-1768D14D3D57}" destId="{A1732504-A79D-4985-9035-1772B92343CE}" srcOrd="1" destOrd="0" presId="urn:microsoft.com/office/officeart/2005/8/layout/chevron1"/>
    <dgm:cxn modelId="{4D10D89D-6B67-49FC-821A-704347638B61}" type="presParOf" srcId="{A8D8DEFC-0F58-4508-AAA2-1768D14D3D57}" destId="{2450A6D3-8060-4B1A-A3B1-E7891149CD72}" srcOrd="2" destOrd="0" presId="urn:microsoft.com/office/officeart/2005/8/layout/chevron1"/>
    <dgm:cxn modelId="{20A248B5-825E-405A-A0BC-8E5D88B196CA}" type="presParOf" srcId="{A8D8DEFC-0F58-4508-AAA2-1768D14D3D57}" destId="{573B6F2C-4572-487B-9390-280BE40D22D5}" srcOrd="3" destOrd="0" presId="urn:microsoft.com/office/officeart/2005/8/layout/chevron1"/>
    <dgm:cxn modelId="{AF333555-5353-4E52-9CB8-2E862FC82577}" type="presParOf" srcId="{A8D8DEFC-0F58-4508-AAA2-1768D14D3D57}" destId="{01703AC7-3238-4A1F-89E6-698EB50F3D30}" srcOrd="4" destOrd="0" presId="urn:microsoft.com/office/officeart/2005/8/layout/chevron1"/>
    <dgm:cxn modelId="{504CEF2C-1DB6-4650-9CF1-F21639AD9D0F}" type="presParOf" srcId="{A8D8DEFC-0F58-4508-AAA2-1768D14D3D57}" destId="{4D78E197-3B2A-4098-935D-238815E552AF}" srcOrd="5" destOrd="0" presId="urn:microsoft.com/office/officeart/2005/8/layout/chevron1"/>
    <dgm:cxn modelId="{1A808040-C36C-40CB-BBFD-49345F350978}" type="presParOf" srcId="{A8D8DEFC-0F58-4508-AAA2-1768D14D3D57}" destId="{00B2C561-0AA2-4DA8-A998-9BC2B0E3838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88B3-2605-4080-9AB3-7171E57B668A}">
      <dsp:nvSpPr>
        <dsp:cNvPr id="0" name=""/>
        <dsp:cNvSpPr/>
      </dsp:nvSpPr>
      <dsp:spPr>
        <a:xfrm>
          <a:off x="4539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Crawl</a:t>
          </a:r>
        </a:p>
      </dsp:txBody>
      <dsp:txXfrm>
        <a:off x="533051" y="2036580"/>
        <a:ext cx="1585536" cy="1057023"/>
      </dsp:txXfrm>
    </dsp:sp>
    <dsp:sp modelId="{2450A6D3-8060-4B1A-A3B1-E7891149CD72}">
      <dsp:nvSpPr>
        <dsp:cNvPr id="0" name=""/>
        <dsp:cNvSpPr/>
      </dsp:nvSpPr>
      <dsp:spPr>
        <a:xfrm>
          <a:off x="2382843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249061"/>
            <a:satOff val="-22590"/>
            <a:lumOff val="12812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Walk</a:t>
          </a:r>
        </a:p>
      </dsp:txBody>
      <dsp:txXfrm>
        <a:off x="2911355" y="2036580"/>
        <a:ext cx="1585536" cy="1057023"/>
      </dsp:txXfrm>
    </dsp:sp>
    <dsp:sp modelId="{01703AC7-3238-4A1F-89E6-698EB50F3D30}">
      <dsp:nvSpPr>
        <dsp:cNvPr id="0" name=""/>
        <dsp:cNvSpPr/>
      </dsp:nvSpPr>
      <dsp:spPr>
        <a:xfrm>
          <a:off x="4761147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498122"/>
            <a:satOff val="-45181"/>
            <a:lumOff val="25625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Run</a:t>
          </a:r>
        </a:p>
      </dsp:txBody>
      <dsp:txXfrm>
        <a:off x="5289659" y="2036580"/>
        <a:ext cx="1585536" cy="1057023"/>
      </dsp:txXfrm>
    </dsp:sp>
    <dsp:sp modelId="{00B2C561-0AA2-4DA8-A998-9BC2B0E3838B}">
      <dsp:nvSpPr>
        <dsp:cNvPr id="0" name=""/>
        <dsp:cNvSpPr/>
      </dsp:nvSpPr>
      <dsp:spPr>
        <a:xfrm>
          <a:off x="7139451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747183"/>
            <a:satOff val="-67771"/>
            <a:lumOff val="38437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Fly</a:t>
          </a:r>
        </a:p>
      </dsp:txBody>
      <dsp:txXfrm>
        <a:off x="7667963" y="2036580"/>
        <a:ext cx="1585536" cy="10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95118-DCE7-4A73-9884-4F2A6603F33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85900" y="1257300"/>
            <a:ext cx="48006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28C4B-3829-460E-AB3F-11A0C1617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9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16.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**Scalability &amp; Elasticity**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Automatically scales applications up or down based on demand using Horizontal Pod Autoscaling (HPA) and node scaling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3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7.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**Networking**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Handles internal and external communication for pods using virtual networks, Services, and ingress controllers.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3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6.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**Extensibility**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can be extended through Custom Resource Definitions (CRDs) and APIs, enabling the platform to accommodate additional functionalities.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61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5.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**Abstraction**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abstracts infrastructure complexities, allowing developers to focus on application deployment rather than underlying hardware or cloud specifics.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28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**Self-healing**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automatically restarts or reschedules failed containers to ensure application uptime and stability.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58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3.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**Observability**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Provides insight into the cluster and workloads using tools for logging, monitoring, and tracing to detect and resolve issues.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2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2.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**Namespaces**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Logical partitions in Kubernetes that allow separation and management of resources within the same cluster.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83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**High Availability**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Ensures that Kubernetes workloads continue running by distributing them across multiple nodes or zones, minimizing downtime.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16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15.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**Security**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Enforces security policies via role-based access control (RBAC), network policies, secrets management, and pod security policies.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3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14.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**Volumes**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Persistent or ephemeral storage attached to containers, allowing data persistence across pod lifecycles.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1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13.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**Balancing**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balances traffic load across services and replicas using built-in load balancing mechanisms.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12.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**Portability**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Enables applications to be moved across different environments, such as on-prem, cloud, or hybrid systems, without modification.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3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11.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**Resources**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Represents compute power, memory, and other operational requirements allocated to containers, defined in Kubernetes using Resource Requests and Limits.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0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10.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**Scheduling**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Automatically assigns pods to nodes based on resource availability and other constraints to optimize workload distribution.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2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9.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**Declarative**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Uses a declarative model where desired state is specified, and Kubernetes continuously works to match actual state to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60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8.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**Distributed**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manages applications across distributed clusters, ensuring scalability and fault tolerance.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4600" y="3294720"/>
            <a:ext cx="9622440" cy="65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DejaVu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DejaVu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gi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gif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gif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gif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gi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gi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gi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ercoda.com/jerdlmrh" TargetMode="External"/><Relationship Id="rId2" Type="http://schemas.openxmlformats.org/officeDocument/2006/relationships/hyperlink" Target="https://killercoda.com/atul-ram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9895C-5510-3733-C990-157AE757BA96}"/>
              </a:ext>
            </a:extLst>
          </p:cNvPr>
          <p:cNvSpPr txBox="1"/>
          <p:nvPr/>
        </p:nvSpPr>
        <p:spPr>
          <a:xfrm>
            <a:off x="185351" y="1495168"/>
            <a:ext cx="81612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Kubernetes 101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preview">
            <a:extLst>
              <a:ext uri="{FF2B5EF4-FFF2-40B4-BE49-F238E27FC236}">
                <a16:creationId xmlns:a16="http://schemas.microsoft.com/office/drawing/2014/main" id="{82847C81-3D24-47B6-D78B-E1455CF38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0"/>
            <a:ext cx="7456487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2377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4422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806720" y="797040"/>
            <a:ext cx="5848920" cy="239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76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857C0-B03A-D43C-8234-A5F18CE9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0" y="2026432"/>
            <a:ext cx="6503887" cy="2658301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2FF24-8384-92F3-2BF3-5ED64975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866" y="811794"/>
            <a:ext cx="6923948" cy="2808227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7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8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8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9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9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5C88F-1785-351C-E02A-EC64AF7B4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747" y="777240"/>
            <a:ext cx="6800086" cy="2554683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0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8D090-E3C4-C4FA-C8D3-4D5FCF1A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81" y="777240"/>
            <a:ext cx="5855932" cy="2166376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2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58107-C4CF-8A67-A301-4C2A4AD7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63" y="216187"/>
            <a:ext cx="6724466" cy="617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CC683-5FBC-81F3-E4A4-D96A8FC0E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047" y="6389330"/>
            <a:ext cx="4597636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6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8B643-244C-CED3-9F5C-CC487E03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71" y="363255"/>
            <a:ext cx="7354035" cy="5683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BC67A-AA85-4E96-6AFE-4B395C04D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76" y="6193170"/>
            <a:ext cx="5500298" cy="8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89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99364A-CB7A-E8B3-161E-B4F2A1AE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58" y="983820"/>
            <a:ext cx="4770717" cy="4639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11784-D347-5E74-3C43-7D412002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87" y="2523823"/>
            <a:ext cx="3464971" cy="47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0637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2B86F2AE-C537-0D2E-38FC-B1FEC795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0"/>
            <a:ext cx="642620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5757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ubernetes k8s kubectl">
            <a:extLst>
              <a:ext uri="{FF2B5EF4-FFF2-40B4-BE49-F238E27FC236}">
                <a16:creationId xmlns:a16="http://schemas.microsoft.com/office/drawing/2014/main" id="{7720DB00-CFB6-7360-2167-68E68DFB3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0"/>
            <a:ext cx="6048375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8656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preview">
            <a:extLst>
              <a:ext uri="{FF2B5EF4-FFF2-40B4-BE49-F238E27FC236}">
                <a16:creationId xmlns:a16="http://schemas.microsoft.com/office/drawing/2014/main" id="{FA7ED100-EACC-6D77-BB5B-058D51B3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0"/>
            <a:ext cx="51419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5135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preview">
            <a:extLst>
              <a:ext uri="{FF2B5EF4-FFF2-40B4-BE49-F238E27FC236}">
                <a16:creationId xmlns:a16="http://schemas.microsoft.com/office/drawing/2014/main" id="{AEF84A16-1893-C219-26ED-FBC52749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0"/>
            <a:ext cx="642620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5694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ubernetes Pod Phases Explained">
            <a:extLst>
              <a:ext uri="{FF2B5EF4-FFF2-40B4-BE49-F238E27FC236}">
                <a16:creationId xmlns:a16="http://schemas.microsoft.com/office/drawing/2014/main" id="{28D46388-4414-D662-1057-DBA99961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0"/>
            <a:ext cx="60182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8107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P105: The 12 Factor App - ByteByteGo Newsletter">
            <a:extLst>
              <a:ext uri="{FF2B5EF4-FFF2-40B4-BE49-F238E27FC236}">
                <a16:creationId xmlns:a16="http://schemas.microsoft.com/office/drawing/2014/main" id="{D772849C-E9CA-45DC-E2BE-ED69E4B6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0"/>
            <a:ext cx="581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21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No alt text provided for this image">
            <a:extLst>
              <a:ext uri="{FF2B5EF4-FFF2-40B4-BE49-F238E27FC236}">
                <a16:creationId xmlns:a16="http://schemas.microsoft.com/office/drawing/2014/main" id="{D454BF43-32F3-5848-E9B2-FEE2F62B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0"/>
            <a:ext cx="581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56499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utha Nagavamsi on LinkedIn: #k8s #kubernetes #devops | 19 comments">
            <a:extLst>
              <a:ext uri="{FF2B5EF4-FFF2-40B4-BE49-F238E27FC236}">
                <a16:creationId xmlns:a16="http://schemas.microsoft.com/office/drawing/2014/main" id="{2D5B71A0-491F-2172-65FA-EFBCD9DB6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0"/>
            <a:ext cx="642620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36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/>
          <p:cNvPicPr/>
          <p:nvPr/>
        </p:nvPicPr>
        <p:blipFill>
          <a:blip r:embed="rId2"/>
          <a:stretch/>
        </p:blipFill>
        <p:spPr>
          <a:xfrm>
            <a:off x="-2880" y="778680"/>
            <a:ext cx="10695240" cy="602568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/>
          <p:cNvPicPr/>
          <p:nvPr/>
        </p:nvPicPr>
        <p:blipFill>
          <a:blip r:embed="rId3"/>
          <a:stretch/>
        </p:blipFill>
        <p:spPr>
          <a:xfrm>
            <a:off x="5629680" y="2880"/>
            <a:ext cx="5067000" cy="756324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657000" y="2880"/>
            <a:ext cx="5065560" cy="756324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6120" y="2880"/>
            <a:ext cx="5067000" cy="7563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6EA860-B55A-051D-344B-39103EF7D65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Kubernetes 101 | </a:t>
            </a:r>
            <a:r>
              <a:rPr lang="en-US" dirty="0" err="1">
                <a:hlinkClick r:id="rId2"/>
              </a:rPr>
              <a:t>Killercoda</a:t>
            </a:r>
            <a:endParaRPr lang="en-US" dirty="0"/>
          </a:p>
          <a:p>
            <a:r>
              <a:rPr lang="en-US" dirty="0">
                <a:hlinkClick r:id="rId3"/>
              </a:rPr>
              <a:t>Kubernetes Troubleshooting | </a:t>
            </a:r>
            <a:r>
              <a:rPr lang="en-US" dirty="0" err="1">
                <a:hlinkClick r:id="rId3"/>
              </a:rPr>
              <a:t>Killercoda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5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/>
          <p:nvPr/>
        </p:nvPicPr>
        <p:blipFill>
          <a:blip r:embed="rId2"/>
          <a:srcRect l="8577" t="7054" r="2180" b="7360"/>
          <a:stretch/>
        </p:blipFill>
        <p:spPr>
          <a:xfrm>
            <a:off x="212942" y="977031"/>
            <a:ext cx="10333973" cy="563671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 descr="A diagram of a clock and a few boxes&#10;&#10;Description automatically generated with medium confidence">
            <a:extLst>
              <a:ext uri="{FF2B5EF4-FFF2-40B4-BE49-F238E27FC236}">
                <a16:creationId xmlns:a16="http://schemas.microsoft.com/office/drawing/2014/main" id="{947D2831-CE50-86E9-203F-1A35A1E63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74"/>
            <a:ext cx="10691813" cy="36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4743A4-A7C3-5347-3A2C-DAA9DE310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956513"/>
              </p:ext>
            </p:extLst>
          </p:nvPr>
        </p:nvGraphicFramePr>
        <p:xfrm>
          <a:off x="568411" y="1025611"/>
          <a:ext cx="9786551" cy="513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D99674D8-5A08-B971-6B73-647F6E52B8D4}"/>
              </a:ext>
            </a:extLst>
          </p:cNvPr>
          <p:cNvGrpSpPr/>
          <p:nvPr/>
        </p:nvGrpSpPr>
        <p:grpSpPr>
          <a:xfrm>
            <a:off x="8913363" y="2438397"/>
            <a:ext cx="172991" cy="630196"/>
            <a:chOff x="1643449" y="2409566"/>
            <a:chExt cx="172991" cy="6301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19E240-6839-6088-FFBB-5106E89FF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946" y="2458995"/>
              <a:ext cx="0" cy="5807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C45CE1-A88C-B4D8-4676-FB16FFD2541C}"/>
                </a:ext>
              </a:extLst>
            </p:cNvPr>
            <p:cNvSpPr/>
            <p:nvPr/>
          </p:nvSpPr>
          <p:spPr>
            <a:xfrm>
              <a:off x="1643449" y="2409566"/>
              <a:ext cx="172991" cy="16063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12B254-C96D-2589-ED1D-92C728F26F19}"/>
              </a:ext>
            </a:extLst>
          </p:cNvPr>
          <p:cNvCxnSpPr>
            <a:cxnSpLocks/>
          </p:cNvCxnSpPr>
          <p:nvPr/>
        </p:nvCxnSpPr>
        <p:spPr>
          <a:xfrm flipV="1">
            <a:off x="2018257" y="4063304"/>
            <a:ext cx="0" cy="580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CE7E8BB-0F3E-E399-B319-317E4456EF82}"/>
              </a:ext>
            </a:extLst>
          </p:cNvPr>
          <p:cNvSpPr/>
          <p:nvPr/>
        </p:nvSpPr>
        <p:spPr>
          <a:xfrm>
            <a:off x="1931760" y="4545223"/>
            <a:ext cx="172991" cy="16063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A0EFCC-B986-0464-3BB8-D1E3496DAA9E}"/>
              </a:ext>
            </a:extLst>
          </p:cNvPr>
          <p:cNvGrpSpPr/>
          <p:nvPr/>
        </p:nvGrpSpPr>
        <p:grpSpPr>
          <a:xfrm>
            <a:off x="3937690" y="2444577"/>
            <a:ext cx="172991" cy="630196"/>
            <a:chOff x="1643449" y="2409566"/>
            <a:chExt cx="172991" cy="63019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51E1CE-CB44-E202-52CE-4A6EB8B70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946" y="2458995"/>
              <a:ext cx="0" cy="5807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9D52F4-1C6C-B203-2A8E-45B9F1824944}"/>
                </a:ext>
              </a:extLst>
            </p:cNvPr>
            <p:cNvSpPr/>
            <p:nvPr/>
          </p:nvSpPr>
          <p:spPr>
            <a:xfrm>
              <a:off x="1643449" y="2409566"/>
              <a:ext cx="172991" cy="16063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1DAB67-5B78-44B2-EF02-E2795F829188}"/>
              </a:ext>
            </a:extLst>
          </p:cNvPr>
          <p:cNvCxnSpPr>
            <a:cxnSpLocks/>
          </p:cNvCxnSpPr>
          <p:nvPr/>
        </p:nvCxnSpPr>
        <p:spPr>
          <a:xfrm flipV="1">
            <a:off x="6590268" y="4063304"/>
            <a:ext cx="0" cy="580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B5E0A69-06DD-63B4-4AEA-04198F3C7CD3}"/>
              </a:ext>
            </a:extLst>
          </p:cNvPr>
          <p:cNvSpPr/>
          <p:nvPr/>
        </p:nvSpPr>
        <p:spPr>
          <a:xfrm>
            <a:off x="6503771" y="4545223"/>
            <a:ext cx="172991" cy="16063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FA1D84-C0D1-B703-5670-20991AF6BD3B}"/>
              </a:ext>
            </a:extLst>
          </p:cNvPr>
          <p:cNvSpPr txBox="1"/>
          <p:nvPr/>
        </p:nvSpPr>
        <p:spPr>
          <a:xfrm>
            <a:off x="568411" y="4899333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Containerize an application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ACF345-3EBA-6301-0FF8-59C09309AD2D}"/>
              </a:ext>
            </a:extLst>
          </p:cNvPr>
          <p:cNvSpPr txBox="1"/>
          <p:nvPr/>
        </p:nvSpPr>
        <p:spPr>
          <a:xfrm>
            <a:off x="2707158" y="209996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multi-container app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531DBF-2A34-9B4D-DE4A-40B17E4C43F7}"/>
              </a:ext>
            </a:extLst>
          </p:cNvPr>
          <p:cNvSpPr txBox="1"/>
          <p:nvPr/>
        </p:nvSpPr>
        <p:spPr>
          <a:xfrm>
            <a:off x="5023138" y="4939811"/>
            <a:ext cx="313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Practices / Anti patterns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9A595-B3FB-FEFD-A119-D127A10389B5}"/>
              </a:ext>
            </a:extLst>
          </p:cNvPr>
          <p:cNvSpPr txBox="1"/>
          <p:nvPr/>
        </p:nvSpPr>
        <p:spPr>
          <a:xfrm>
            <a:off x="8208616" y="20999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to k8s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Kenali Azure Machine Learning vs Kubernetes Service">
            <a:extLst>
              <a:ext uri="{FF2B5EF4-FFF2-40B4-BE49-F238E27FC236}">
                <a16:creationId xmlns:a16="http://schemas.microsoft.com/office/drawing/2014/main" id="{F0CDD6BB-C916-B218-0D0D-3C2DD6938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90" y="1269488"/>
            <a:ext cx="9563232" cy="502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80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6BDCA0-6435-341F-FA19-0F06DF1F5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1" y="1034441"/>
            <a:ext cx="10081098" cy="574799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6" name="Picture 35"/>
          <p:cNvPicPr/>
          <p:nvPr/>
        </p:nvPicPr>
        <p:blipFill>
          <a:blip r:embed="rId4"/>
          <a:stretch/>
        </p:blipFill>
        <p:spPr>
          <a:xfrm>
            <a:off x="5911560" y="790920"/>
            <a:ext cx="4051800" cy="507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8" name="Picture 37"/>
          <p:cNvPicPr/>
          <p:nvPr/>
        </p:nvPicPr>
        <p:blipFill>
          <a:blip r:embed="rId4"/>
          <a:stretch/>
        </p:blipFill>
        <p:spPr>
          <a:xfrm>
            <a:off x="5166360" y="797040"/>
            <a:ext cx="506844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39"/>
          <p:cNvPicPr/>
          <p:nvPr/>
        </p:nvPicPr>
        <p:blipFill>
          <a:blip r:embed="rId4"/>
          <a:stretch/>
        </p:blipFill>
        <p:spPr>
          <a:xfrm>
            <a:off x="529740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41"/>
          <p:cNvPicPr/>
          <p:nvPr/>
        </p:nvPicPr>
        <p:blipFill>
          <a:blip r:embed="rId4"/>
          <a:stretch/>
        </p:blipFill>
        <p:spPr>
          <a:xfrm>
            <a:off x="524088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43"/>
          <p:cNvPicPr/>
          <p:nvPr/>
        </p:nvPicPr>
        <p:blipFill>
          <a:blip r:embed="rId4"/>
          <a:stretch/>
        </p:blipFill>
        <p:spPr>
          <a:xfrm>
            <a:off x="5361480" y="788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45"/>
          <p:cNvPicPr/>
          <p:nvPr/>
        </p:nvPicPr>
        <p:blipFill>
          <a:blip r:embed="rId4"/>
          <a:stretch/>
        </p:blipFill>
        <p:spPr>
          <a:xfrm>
            <a:off x="546336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47"/>
          <p:cNvPicPr/>
          <p:nvPr/>
        </p:nvPicPr>
        <p:blipFill>
          <a:blip r:embed="rId4"/>
          <a:stretch/>
        </p:blipFill>
        <p:spPr>
          <a:xfrm>
            <a:off x="543600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49"/>
          <p:cNvPicPr/>
          <p:nvPr/>
        </p:nvPicPr>
        <p:blipFill>
          <a:blip r:embed="rId4"/>
          <a:stretch/>
        </p:blipFill>
        <p:spPr>
          <a:xfrm>
            <a:off x="5445360" y="76824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4"/>
          <a:stretch/>
        </p:blipFill>
        <p:spPr>
          <a:xfrm>
            <a:off x="5454360" y="75888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53"/>
          <p:cNvPicPr/>
          <p:nvPr/>
        </p:nvPicPr>
        <p:blipFill>
          <a:blip r:embed="rId4"/>
          <a:stretch/>
        </p:blipFill>
        <p:spPr>
          <a:xfrm>
            <a:off x="5297400" y="75888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55"/>
          <p:cNvPicPr/>
          <p:nvPr/>
        </p:nvPicPr>
        <p:blipFill>
          <a:blip r:embed="rId4"/>
          <a:stretch/>
        </p:blipFill>
        <p:spPr>
          <a:xfrm>
            <a:off x="548172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57"/>
          <p:cNvPicPr/>
          <p:nvPr/>
        </p:nvPicPr>
        <p:blipFill>
          <a:blip r:embed="rId4"/>
          <a:stretch/>
        </p:blipFill>
        <p:spPr>
          <a:xfrm>
            <a:off x="5436000" y="806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59"/>
          <p:cNvPicPr/>
          <p:nvPr/>
        </p:nvPicPr>
        <p:blipFill>
          <a:blip r:embed="rId4"/>
          <a:stretch/>
        </p:blipFill>
        <p:spPr>
          <a:xfrm>
            <a:off x="544536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61"/>
          <p:cNvPicPr/>
          <p:nvPr/>
        </p:nvPicPr>
        <p:blipFill>
          <a:blip r:embed="rId4"/>
          <a:stretch/>
        </p:blipFill>
        <p:spPr>
          <a:xfrm>
            <a:off x="545436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5500080" y="788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65"/>
          <p:cNvPicPr/>
          <p:nvPr/>
        </p:nvPicPr>
        <p:blipFill>
          <a:blip r:embed="rId4"/>
          <a:stretch/>
        </p:blipFill>
        <p:spPr>
          <a:xfrm>
            <a:off x="548172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31EF0916-47F1-1347-6D45-2F7EDEE1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6" y="385127"/>
            <a:ext cx="9144000" cy="67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462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</TotalTime>
  <Words>423</Words>
  <Application>Microsoft Office PowerPoint</Application>
  <PresentationFormat>Custom</PresentationFormat>
  <Paragraphs>43</Paragraphs>
  <Slides>200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200</vt:i4>
      </vt:variant>
    </vt:vector>
  </HeadingPairs>
  <TitlesOfParts>
    <vt:vector size="210" baseType="lpstr">
      <vt:lpstr>Aptos</vt:lpstr>
      <vt:lpstr>Arial</vt:lpstr>
      <vt:lpstr>Consolas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atul sahu</dc:creator>
  <cp:lastModifiedBy>atul sahu</cp:lastModifiedBy>
  <cp:revision>6</cp:revision>
  <dcterms:modified xsi:type="dcterms:W3CDTF">2024-10-08T18:43:03Z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2024-10-06T15:51:26Z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d1e132e2-955e-4880-a2f1-2a1d8933660e</vt:lpwstr>
  </property>
  <property fmtid="{D5CDD505-2E9C-101B-9397-08002B2CF9AE}" pid="8" name="MSIP_Label_0bce33f7-04c0-4596-9b71-ba8617e88451_ContentBits">
    <vt:lpwstr>0</vt:lpwstr>
  </property>
</Properties>
</file>